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4" r:id="rId2"/>
    <p:sldId id="298" r:id="rId3"/>
    <p:sldId id="299" r:id="rId4"/>
    <p:sldId id="287" r:id="rId5"/>
    <p:sldId id="285" r:id="rId6"/>
    <p:sldId id="297" r:id="rId7"/>
    <p:sldId id="28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713" autoAdjust="0"/>
  </p:normalViewPr>
  <p:slideViewPr>
    <p:cSldViewPr>
      <p:cViewPr varScale="1">
        <p:scale>
          <a:sx n="113" d="100"/>
          <a:sy n="113" d="100"/>
        </p:scale>
        <p:origin x="-23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1950F-6AD4-4566-B386-8A2C68406CA3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32C98-6E1D-40E7-992B-FB43E5442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 smtClean="0"/>
              <a:t>are in the Standards </a:t>
            </a:r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2281535"/>
            <a:ext cx="1028295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1. Create</a:t>
            </a:r>
          </a:p>
          <a:p>
            <a:pPr algn="ctr"/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2281535"/>
            <a:ext cx="1028295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2. Prove</a:t>
            </a:r>
          </a:p>
          <a:p>
            <a:pPr algn="ctr"/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19460" y="2286832"/>
            <a:ext cx="1026627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3. Create</a:t>
            </a:r>
          </a:p>
          <a:p>
            <a:pPr algn="ctr"/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77209" y="2142014"/>
            <a:ext cx="1321132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4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r>
              <a:rPr lang="en-US" b="1" dirty="0" smtClean="0">
                <a:solidFill>
                  <a:srgbClr val="FF0000"/>
                </a:solidFill>
              </a:rPr>
              <a:t> Create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Commercial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Translators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05750" y="4038600"/>
            <a:ext cx="1122808" cy="9233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5. Deploy </a:t>
            </a:r>
          </a:p>
          <a:p>
            <a:pPr algn="ctr"/>
            <a:r>
              <a:rPr lang="en-US" dirty="0" smtClean="0"/>
              <a:t>on Pilot</a:t>
            </a:r>
          </a:p>
          <a:p>
            <a:pPr algn="ctr"/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68212" y="4041475"/>
            <a:ext cx="1366464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7. Deploy on</a:t>
            </a:r>
          </a:p>
          <a:p>
            <a:pPr algn="ctr"/>
            <a:r>
              <a:rPr lang="en-US" dirty="0" smtClean="0"/>
              <a:t>Production</a:t>
            </a:r>
          </a:p>
          <a:p>
            <a:pPr algn="ctr"/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27004" y="4038600"/>
            <a:ext cx="1554080" cy="9233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6. Create</a:t>
            </a:r>
          </a:p>
          <a:p>
            <a:pPr algn="ctr"/>
            <a:r>
              <a:rPr lang="en-US" dirty="0" err="1" smtClean="0"/>
              <a:t>Implementor’s</a:t>
            </a:r>
            <a:endParaRPr lang="en-US" dirty="0" smtClean="0"/>
          </a:p>
          <a:p>
            <a:pPr algn="ctr"/>
            <a:r>
              <a:rPr lang="en-US" dirty="0" smtClean="0"/>
              <a:t>Forum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00068" y="4038600"/>
            <a:ext cx="146213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8. Maintain &amp;</a:t>
            </a:r>
          </a:p>
          <a:p>
            <a:pPr algn="ctr"/>
            <a:r>
              <a:rPr lang="en-US" dirty="0" smtClean="0"/>
              <a:t>Sustain</a:t>
            </a:r>
          </a:p>
          <a:p>
            <a:pPr algn="ctr"/>
            <a:r>
              <a:rPr lang="en-US" dirty="0" smtClean="0"/>
              <a:t>Translators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3" idx="3"/>
            <a:endCxn id="4" idx="1"/>
          </p:cNvCxnSpPr>
          <p:nvPr/>
        </p:nvCxnSpPr>
        <p:spPr>
          <a:xfrm>
            <a:off x="2171295" y="2604701"/>
            <a:ext cx="724305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3"/>
            <a:endCxn id="5" idx="1"/>
          </p:cNvCxnSpPr>
          <p:nvPr/>
        </p:nvCxnSpPr>
        <p:spPr>
          <a:xfrm>
            <a:off x="3923895" y="2604701"/>
            <a:ext cx="595565" cy="5297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6" idx="1"/>
          </p:cNvCxnSpPr>
          <p:nvPr/>
        </p:nvCxnSpPr>
        <p:spPr>
          <a:xfrm flipV="1">
            <a:off x="5546087" y="2603679"/>
            <a:ext cx="731122" cy="6319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3"/>
          </p:cNvCxnSpPr>
          <p:nvPr/>
        </p:nvCxnSpPr>
        <p:spPr>
          <a:xfrm flipH="1">
            <a:off x="7528558" y="2603679"/>
            <a:ext cx="69783" cy="1896586"/>
          </a:xfrm>
          <a:prstGeom prst="bentConnector3">
            <a:avLst>
              <a:gd name="adj1" fmla="val -327587"/>
            </a:avLst>
          </a:prstGeom>
          <a:ln w="28575">
            <a:solidFill>
              <a:schemeClr val="tx1"/>
            </a:solidFill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1"/>
            <a:endCxn id="9" idx="3"/>
          </p:cNvCxnSpPr>
          <p:nvPr/>
        </p:nvCxnSpPr>
        <p:spPr>
          <a:xfrm flipH="1">
            <a:off x="5881084" y="4500265"/>
            <a:ext cx="524666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1"/>
            <a:endCxn id="8" idx="3"/>
          </p:cNvCxnSpPr>
          <p:nvPr/>
        </p:nvCxnSpPr>
        <p:spPr>
          <a:xfrm flipH="1">
            <a:off x="4034676" y="4500265"/>
            <a:ext cx="292328" cy="2875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1"/>
            <a:endCxn id="10" idx="3"/>
          </p:cNvCxnSpPr>
          <p:nvPr/>
        </p:nvCxnSpPr>
        <p:spPr>
          <a:xfrm flipH="1" flipV="1">
            <a:off x="2362200" y="4500265"/>
            <a:ext cx="306012" cy="2875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066800" y="2967335"/>
            <a:ext cx="1348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Funded by</a:t>
            </a:r>
          </a:p>
          <a:p>
            <a:r>
              <a:rPr lang="en-US" sz="1200" dirty="0" smtClean="0"/>
              <a:t>r</a:t>
            </a:r>
            <a:r>
              <a:rPr lang="en-US" sz="1200" dirty="0" smtClean="0"/>
              <a:t>esearch programs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819400" y="2967335"/>
            <a:ext cx="990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Managed by </a:t>
            </a:r>
          </a:p>
          <a:p>
            <a:r>
              <a:rPr lang="en-US" sz="1200" dirty="0" smtClean="0"/>
              <a:t>volunteers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95800" y="3119735"/>
            <a:ext cx="949171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We are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4601" y="3119735"/>
            <a:ext cx="1295399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Its time for here!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00800" y="5109865"/>
            <a:ext cx="1205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 be piloted by</a:t>
            </a:r>
          </a:p>
          <a:p>
            <a:r>
              <a:rPr lang="en-US" sz="1200" dirty="0" smtClean="0"/>
              <a:t>supply chains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43400" y="5109865"/>
            <a:ext cx="1443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 be managed by</a:t>
            </a:r>
          </a:p>
          <a:p>
            <a:r>
              <a:rPr lang="en-US" sz="1200" dirty="0" smtClean="0"/>
              <a:t>Industry consortium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95600" y="5109865"/>
            <a:ext cx="80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Various</a:t>
            </a:r>
          </a:p>
          <a:p>
            <a:r>
              <a:rPr lang="en-US" sz="1200" dirty="0" smtClean="0"/>
              <a:t>Industries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22888" y="5109865"/>
            <a:ext cx="918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Consultants</a:t>
            </a:r>
          </a:p>
          <a:p>
            <a:r>
              <a:rPr lang="en-US" sz="1200" dirty="0" smtClean="0"/>
              <a:t>&amp; Vendors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Interoperability Value Proposition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Present the value proposition</a:t>
            </a:r>
          </a:p>
          <a:p>
            <a:r>
              <a:rPr lang="en-US" dirty="0" smtClean="0"/>
              <a:t>Use cases (NIST to moderate)</a:t>
            </a:r>
          </a:p>
          <a:p>
            <a:pPr lvl="1"/>
            <a:r>
              <a:rPr lang="en-US" dirty="0" smtClean="0"/>
              <a:t>Boeing</a:t>
            </a:r>
          </a:p>
          <a:p>
            <a:pPr lvl="1"/>
            <a:r>
              <a:rPr lang="en-US" dirty="0" smtClean="0"/>
              <a:t>John Deere</a:t>
            </a:r>
          </a:p>
          <a:p>
            <a:pPr lvl="1"/>
            <a:r>
              <a:rPr lang="en-US" dirty="0" err="1" smtClean="0"/>
              <a:t>Scania</a:t>
            </a:r>
            <a:endParaRPr lang="en-US" dirty="0" smtClean="0"/>
          </a:p>
          <a:p>
            <a:pPr lvl="1"/>
            <a:r>
              <a:rPr lang="en-US" dirty="0" smtClean="0"/>
              <a:t>Airbus</a:t>
            </a:r>
          </a:p>
          <a:p>
            <a:r>
              <a:rPr lang="en-US" dirty="0" smtClean="0"/>
              <a:t>How we resolve the problem</a:t>
            </a:r>
          </a:p>
          <a:p>
            <a:pPr lvl="1"/>
            <a:r>
              <a:rPr lang="en-US" dirty="0" smtClean="0"/>
              <a:t>STEP-NC Translators to enable interoperability</a:t>
            </a:r>
          </a:p>
          <a:p>
            <a:r>
              <a:rPr lang="en-US" dirty="0" smtClean="0"/>
              <a:t>What are your concerns and capabilities</a:t>
            </a:r>
          </a:p>
          <a:p>
            <a:pPr lvl="1"/>
            <a:r>
              <a:rPr lang="en-US" dirty="0" smtClean="0"/>
              <a:t>Technical feasibility</a:t>
            </a:r>
          </a:p>
          <a:p>
            <a:pPr lvl="1"/>
            <a:r>
              <a:rPr lang="en-US" dirty="0" smtClean="0"/>
              <a:t>Time commitment</a:t>
            </a:r>
          </a:p>
          <a:p>
            <a:pPr lvl="1"/>
            <a:r>
              <a:rPr lang="en-US" dirty="0" smtClean="0"/>
              <a:t>ROI</a:t>
            </a:r>
          </a:p>
          <a:p>
            <a:r>
              <a:rPr lang="en-US" dirty="0" smtClean="0"/>
              <a:t>Discussion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1447800"/>
            <a:ext cx="7194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IMTS on Thursday September 13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1:30PM to 3:30PM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– send invitation 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User letters/invitations</a:t>
            </a:r>
          </a:p>
          <a:p>
            <a:pPr lvl="1"/>
            <a:r>
              <a:rPr lang="en-US" dirty="0" smtClean="0"/>
              <a:t>Boeing (Sid)</a:t>
            </a:r>
          </a:p>
          <a:p>
            <a:pPr lvl="1"/>
            <a:r>
              <a:rPr lang="en-US" dirty="0" smtClean="0"/>
              <a:t>John Deere (Sid)</a:t>
            </a:r>
          </a:p>
          <a:p>
            <a:pPr lvl="1"/>
            <a:r>
              <a:rPr lang="en-US" dirty="0" smtClean="0"/>
              <a:t>Airbus (Martin -&gt; Alain)</a:t>
            </a:r>
          </a:p>
          <a:p>
            <a:pPr lvl="1"/>
            <a:r>
              <a:rPr lang="en-US" dirty="0" smtClean="0"/>
              <a:t>GM (Sid)</a:t>
            </a:r>
          </a:p>
          <a:p>
            <a:pPr lvl="1"/>
            <a:r>
              <a:rPr lang="en-US" dirty="0" err="1" smtClean="0"/>
              <a:t>Scania</a:t>
            </a:r>
            <a:r>
              <a:rPr lang="en-US" dirty="0" smtClean="0"/>
              <a:t> (</a:t>
            </a:r>
            <a:r>
              <a:rPr lang="en-US" dirty="0" err="1" smtClean="0"/>
              <a:t>Micke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Volvo (</a:t>
            </a:r>
            <a:r>
              <a:rPr lang="en-US" dirty="0" err="1" smtClean="0"/>
              <a:t>Micke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Army (Martin)</a:t>
            </a:r>
          </a:p>
          <a:p>
            <a:pPr lvl="1"/>
            <a:r>
              <a:rPr lang="en-US" dirty="0" smtClean="0"/>
              <a:t>NIST (Martin)</a:t>
            </a:r>
          </a:p>
          <a:p>
            <a:pPr lvl="1"/>
            <a:r>
              <a:rPr lang="en-US" dirty="0" err="1" smtClean="0"/>
              <a:t>Sandvik</a:t>
            </a:r>
            <a:r>
              <a:rPr lang="en-US" dirty="0" smtClean="0"/>
              <a:t> (</a:t>
            </a:r>
            <a:r>
              <a:rPr lang="en-US" dirty="0" err="1" smtClean="0"/>
              <a:t>Bengt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Iscar</a:t>
            </a:r>
            <a:r>
              <a:rPr lang="en-US" dirty="0" smtClean="0"/>
              <a:t> (</a:t>
            </a:r>
            <a:r>
              <a:rPr lang="en-US" dirty="0" err="1" smtClean="0"/>
              <a:t>Doron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P&amp;W (Bob Erikson)</a:t>
            </a:r>
          </a:p>
          <a:p>
            <a:pPr lvl="1"/>
            <a:r>
              <a:rPr lang="en-US" dirty="0" smtClean="0"/>
              <a:t>GE (Martin)</a:t>
            </a:r>
          </a:p>
          <a:p>
            <a:r>
              <a:rPr lang="en-US" dirty="0" smtClean="0"/>
              <a:t>Vendor letters/invitation</a:t>
            </a:r>
          </a:p>
          <a:p>
            <a:pPr lvl="1"/>
            <a:r>
              <a:rPr lang="en-US" dirty="0" smtClean="0"/>
              <a:t>Siemens (Sid)</a:t>
            </a:r>
          </a:p>
          <a:p>
            <a:pPr lvl="1"/>
            <a:r>
              <a:rPr lang="en-US" dirty="0" smtClean="0"/>
              <a:t>Fanuc (Sid)</a:t>
            </a:r>
          </a:p>
          <a:p>
            <a:pPr lvl="1"/>
            <a:r>
              <a:rPr lang="en-US" dirty="0" err="1" smtClean="0"/>
              <a:t>Dassault</a:t>
            </a:r>
            <a:r>
              <a:rPr lang="en-US" dirty="0" smtClean="0"/>
              <a:t> (Sid)</a:t>
            </a:r>
          </a:p>
          <a:p>
            <a:pPr lvl="1"/>
            <a:r>
              <a:rPr lang="en-US" dirty="0" err="1" smtClean="0"/>
              <a:t>Mastecam</a:t>
            </a:r>
            <a:r>
              <a:rPr lang="en-US" dirty="0" smtClean="0"/>
              <a:t> (Martin)</a:t>
            </a:r>
          </a:p>
          <a:p>
            <a:pPr lvl="1"/>
            <a:r>
              <a:rPr lang="en-US" dirty="0" err="1" smtClean="0"/>
              <a:t>GibbsCAM</a:t>
            </a:r>
            <a:r>
              <a:rPr lang="en-US" dirty="0" smtClean="0"/>
              <a:t> (</a:t>
            </a:r>
            <a:r>
              <a:rPr lang="en-US" dirty="0" err="1" smtClean="0"/>
              <a:t>Doron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Pro/Engineer (Fred)</a:t>
            </a:r>
          </a:p>
          <a:p>
            <a:pPr lvl="1"/>
            <a:r>
              <a:rPr lang="en-US" dirty="0" err="1" smtClean="0"/>
              <a:t>CGTech</a:t>
            </a:r>
            <a:r>
              <a:rPr lang="en-US" dirty="0" smtClean="0"/>
              <a:t> (Leon)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8600" y="1676400"/>
            <a:ext cx="4394986" cy="14773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First draft of invitation list  for July 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telecon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Second draft for July 20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telecon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Send letter with list of invitees on August 3rd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 proposition for CAM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b="1" dirty="0" smtClean="0"/>
              <a:t>Enhanced coordination with outsourcing partners</a:t>
            </a:r>
            <a:r>
              <a:rPr lang="en-US" dirty="0" smtClean="0"/>
              <a:t>.</a:t>
            </a:r>
          </a:p>
          <a:p>
            <a:pPr lvl="0"/>
            <a:r>
              <a:rPr lang="en-US" b="1" dirty="0" smtClean="0"/>
              <a:t>Increased productivity and cost avoidance due to elimination of operator error and repetitive activity</a:t>
            </a:r>
            <a:endParaRPr lang="en-US" dirty="0" smtClean="0"/>
          </a:p>
          <a:p>
            <a:pPr lvl="0"/>
            <a:r>
              <a:rPr lang="en-US" b="1" dirty="0" smtClean="0"/>
              <a:t>Increased portability and data reuse</a:t>
            </a:r>
            <a:endParaRPr lang="en-US" dirty="0" smtClean="0"/>
          </a:p>
          <a:p>
            <a:pPr lvl="0"/>
            <a:r>
              <a:rPr lang="en-US" b="1" dirty="0" smtClean="0"/>
              <a:t>Enhanced data flow and increased data quality</a:t>
            </a:r>
            <a:endParaRPr lang="en-US" dirty="0" smtClean="0"/>
          </a:p>
          <a:p>
            <a:pPr lvl="0"/>
            <a:r>
              <a:rPr lang="en-US" b="1" dirty="0" smtClean="0"/>
              <a:t>Built in best practices</a:t>
            </a:r>
            <a:endParaRPr lang="en-US" dirty="0" smtClean="0"/>
          </a:p>
          <a:p>
            <a:pPr lvl="0"/>
            <a:r>
              <a:rPr lang="en-US" b="1" dirty="0" smtClean="0"/>
              <a:t>Significantly shortened product life cycle</a:t>
            </a:r>
            <a:endParaRPr lang="en-US" dirty="0" smtClean="0"/>
          </a:p>
          <a:p>
            <a:pPr lvl="0"/>
            <a:r>
              <a:rPr lang="en-US" b="1" dirty="0" smtClean="0"/>
              <a:t>Unambiguous process content (models are clearly defined as opposed to proprietary content)</a:t>
            </a:r>
            <a:endParaRPr lang="en-US" dirty="0" smtClean="0"/>
          </a:p>
          <a:p>
            <a:pPr lvl="0"/>
            <a:r>
              <a:rPr lang="en-US" b="1" dirty="0" smtClean="0"/>
              <a:t>Standard basis for part fabrication and manufacturing resources</a:t>
            </a:r>
            <a:endParaRPr lang="en-US" dirty="0" smtClean="0"/>
          </a:p>
          <a:p>
            <a:pPr lvl="0"/>
            <a:r>
              <a:rPr lang="en-US" b="1" dirty="0" smtClean="0"/>
              <a:t>Reduction of manufacturing flow time for:</a:t>
            </a:r>
            <a:endParaRPr lang="en-US" dirty="0" smtClean="0"/>
          </a:p>
          <a:p>
            <a:pPr lvl="1"/>
            <a:r>
              <a:rPr lang="en-US" b="1" dirty="0" smtClean="0"/>
              <a:t>Design</a:t>
            </a:r>
            <a:endParaRPr lang="en-US" dirty="0" smtClean="0"/>
          </a:p>
          <a:p>
            <a:pPr lvl="1"/>
            <a:r>
              <a:rPr lang="en-US" b="1" dirty="0" smtClean="0"/>
              <a:t>Inspection</a:t>
            </a:r>
            <a:endParaRPr lang="en-US" dirty="0" smtClean="0"/>
          </a:p>
          <a:p>
            <a:pPr lvl="1"/>
            <a:r>
              <a:rPr lang="en-US" b="1" dirty="0" smtClean="0"/>
              <a:t>Planning</a:t>
            </a:r>
            <a:endParaRPr lang="en-US" dirty="0" smtClean="0"/>
          </a:p>
          <a:p>
            <a:pPr lvl="1"/>
            <a:r>
              <a:rPr lang="en-US" b="1" dirty="0" smtClean="0"/>
              <a:t>NC Programming</a:t>
            </a:r>
            <a:endParaRPr lang="en-US" dirty="0" smtClean="0"/>
          </a:p>
          <a:p>
            <a:pPr lvl="2"/>
            <a:r>
              <a:rPr lang="en-US" b="1" dirty="0" smtClean="0"/>
              <a:t>Process planning now includes feedback data flow: bi-directional</a:t>
            </a:r>
            <a:endParaRPr lang="en-US" dirty="0" smtClean="0"/>
          </a:p>
          <a:p>
            <a:pPr lvl="2"/>
            <a:r>
              <a:rPr lang="en-US" b="1" dirty="0" smtClean="0"/>
              <a:t>Reduction or elimination of post processing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Sketch</a:t>
            </a:r>
            <a:endParaRPr lang="en-US" dirty="0"/>
          </a:p>
        </p:txBody>
      </p:sp>
      <p:sp>
        <p:nvSpPr>
          <p:cNvPr id="6" name="Flowchart: Document 5"/>
          <p:cNvSpPr/>
          <p:nvPr/>
        </p:nvSpPr>
        <p:spPr>
          <a:xfrm>
            <a:off x="1871214" y="3200400"/>
            <a:ext cx="1295400" cy="114300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STEP-NC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690614" y="1905000"/>
            <a:ext cx="1335622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CAM one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690614" y="2971800"/>
            <a:ext cx="1339149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CAM two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90614" y="4114800"/>
            <a:ext cx="1455014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CNC three</a:t>
            </a:r>
            <a:endParaRPr lang="en-US" sz="2400" dirty="0"/>
          </a:p>
        </p:txBody>
      </p:sp>
      <p:cxnSp>
        <p:nvCxnSpPr>
          <p:cNvPr id="11" name="Elbow Connector 10"/>
          <p:cNvCxnSpPr>
            <a:stCxn id="6" idx="3"/>
            <a:endCxn id="7" idx="1"/>
          </p:cNvCxnSpPr>
          <p:nvPr/>
        </p:nvCxnSpPr>
        <p:spPr>
          <a:xfrm flipV="1">
            <a:off x="3166614" y="2135833"/>
            <a:ext cx="1524000" cy="1636067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6" idx="3"/>
            <a:endCxn id="8" idx="1"/>
          </p:cNvCxnSpPr>
          <p:nvPr/>
        </p:nvCxnSpPr>
        <p:spPr>
          <a:xfrm flipV="1">
            <a:off x="3166614" y="3202633"/>
            <a:ext cx="1524000" cy="569267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6" idx="3"/>
            <a:endCxn id="9" idx="1"/>
          </p:cNvCxnSpPr>
          <p:nvPr/>
        </p:nvCxnSpPr>
        <p:spPr>
          <a:xfrm>
            <a:off x="3166614" y="3771900"/>
            <a:ext cx="1524000" cy="57373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90614" y="5181600"/>
            <a:ext cx="2152449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Simulation Four</a:t>
            </a:r>
            <a:endParaRPr lang="en-US" sz="2400" dirty="0"/>
          </a:p>
        </p:txBody>
      </p:sp>
      <p:cxnSp>
        <p:nvCxnSpPr>
          <p:cNvPr id="19" name="Elbow Connector 18"/>
          <p:cNvCxnSpPr>
            <a:stCxn id="6" idx="3"/>
            <a:endCxn id="17" idx="1"/>
          </p:cNvCxnSpPr>
          <p:nvPr/>
        </p:nvCxnSpPr>
        <p:spPr>
          <a:xfrm>
            <a:off x="3166614" y="3771900"/>
            <a:ext cx="1524000" cy="164053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" y="1447800"/>
            <a:ext cx="14858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Scope</a:t>
            </a:r>
          </a:p>
          <a:p>
            <a:r>
              <a:rPr lang="en-US" dirty="0" smtClean="0"/>
              <a:t>Hole drilling</a:t>
            </a:r>
          </a:p>
          <a:p>
            <a:r>
              <a:rPr lang="en-US" dirty="0" smtClean="0"/>
              <a:t>Pocket milling</a:t>
            </a:r>
          </a:p>
          <a:p>
            <a:r>
              <a:rPr lang="en-US" dirty="0" smtClean="0"/>
              <a:t>Surfacing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" y="4876800"/>
            <a:ext cx="13689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Structure</a:t>
            </a:r>
          </a:p>
          <a:p>
            <a:r>
              <a:rPr lang="en-US" dirty="0" smtClean="0"/>
              <a:t>Project</a:t>
            </a:r>
          </a:p>
          <a:p>
            <a:r>
              <a:rPr lang="en-US" dirty="0" err="1" smtClean="0"/>
              <a:t>Workingstep</a:t>
            </a:r>
            <a:endParaRPr lang="en-US" dirty="0" smtClean="0"/>
          </a:p>
          <a:p>
            <a:r>
              <a:rPr lang="en-US" dirty="0" smtClean="0"/>
              <a:t>Setup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62800" y="1447800"/>
            <a:ext cx="14829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Process</a:t>
            </a:r>
          </a:p>
          <a:p>
            <a:r>
              <a:rPr lang="en-US" dirty="0" smtClean="0"/>
              <a:t>Depth of cut</a:t>
            </a:r>
          </a:p>
          <a:p>
            <a:r>
              <a:rPr lang="en-US" dirty="0" smtClean="0"/>
              <a:t>Overcut</a:t>
            </a:r>
          </a:p>
          <a:p>
            <a:r>
              <a:rPr lang="en-US" dirty="0" smtClean="0"/>
              <a:t>Feed &amp; Speed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62800" y="4876800"/>
            <a:ext cx="13413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Resources</a:t>
            </a:r>
          </a:p>
          <a:p>
            <a:r>
              <a:rPr lang="en-US" dirty="0" smtClean="0"/>
              <a:t>Cutting tool </a:t>
            </a:r>
          </a:p>
          <a:p>
            <a:r>
              <a:rPr lang="en-US" dirty="0" smtClean="0"/>
              <a:t>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for commercialization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Long term desired outcome</a:t>
            </a:r>
          </a:p>
          <a:p>
            <a:pPr lvl="1"/>
            <a:r>
              <a:rPr lang="en-US" dirty="0" smtClean="0"/>
              <a:t>CAM systems read and write STEP-NC</a:t>
            </a:r>
          </a:p>
          <a:p>
            <a:r>
              <a:rPr lang="en-US" dirty="0" smtClean="0"/>
              <a:t>Short term desired outcome</a:t>
            </a:r>
          </a:p>
          <a:p>
            <a:pPr lvl="1"/>
            <a:r>
              <a:rPr lang="en-US" dirty="0" smtClean="0"/>
              <a:t>Hold meeting at IMTS (September 13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Hold first technical meeting at NIST on December 5?</a:t>
            </a:r>
          </a:p>
          <a:p>
            <a:r>
              <a:rPr lang="en-US" dirty="0" smtClean="0"/>
              <a:t>Which vendors</a:t>
            </a:r>
          </a:p>
          <a:p>
            <a:pPr lvl="1"/>
            <a:r>
              <a:rPr lang="en-US" dirty="0" smtClean="0"/>
              <a:t>CAM?</a:t>
            </a:r>
          </a:p>
          <a:p>
            <a:pPr lvl="2"/>
            <a:r>
              <a:rPr lang="en-US" dirty="0" smtClean="0"/>
              <a:t>NX, </a:t>
            </a:r>
            <a:r>
              <a:rPr lang="en-US" dirty="0" err="1" smtClean="0"/>
              <a:t>Catia</a:t>
            </a:r>
            <a:r>
              <a:rPr lang="en-US" dirty="0" smtClean="0"/>
              <a:t>, Pro/E, </a:t>
            </a:r>
            <a:r>
              <a:rPr lang="en-US" dirty="0" err="1" smtClean="0"/>
              <a:t>Mastercam</a:t>
            </a:r>
            <a:endParaRPr lang="en-US" dirty="0" smtClean="0"/>
          </a:p>
          <a:p>
            <a:pPr lvl="1"/>
            <a:r>
              <a:rPr lang="en-US" dirty="0" smtClean="0"/>
              <a:t>CNC?</a:t>
            </a:r>
          </a:p>
          <a:p>
            <a:pPr lvl="2"/>
            <a:r>
              <a:rPr lang="en-US" dirty="0" smtClean="0"/>
              <a:t>Fanuc, Siemens, </a:t>
            </a:r>
            <a:r>
              <a:rPr lang="en-US" dirty="0" err="1" smtClean="0"/>
              <a:t>Fidia</a:t>
            </a:r>
            <a:endParaRPr lang="en-US" dirty="0" smtClean="0"/>
          </a:p>
          <a:p>
            <a:pPr lvl="1"/>
            <a:r>
              <a:rPr lang="en-US" dirty="0" smtClean="0"/>
              <a:t>Cutting Tool?</a:t>
            </a:r>
          </a:p>
          <a:p>
            <a:pPr lvl="2"/>
            <a:r>
              <a:rPr lang="en-US" dirty="0" err="1" smtClean="0"/>
              <a:t>Sandvik</a:t>
            </a:r>
            <a:r>
              <a:rPr lang="en-US" dirty="0" smtClean="0"/>
              <a:t>, </a:t>
            </a:r>
            <a:r>
              <a:rPr lang="en-US" dirty="0" err="1" smtClean="0"/>
              <a:t>Iscar</a:t>
            </a:r>
            <a:r>
              <a:rPr lang="en-US" dirty="0" smtClean="0"/>
              <a:t>, Kennametal, Ingersoll</a:t>
            </a:r>
          </a:p>
          <a:p>
            <a:pPr lvl="1"/>
            <a:r>
              <a:rPr lang="en-US" dirty="0" smtClean="0"/>
              <a:t>Machine Tool?</a:t>
            </a:r>
          </a:p>
          <a:p>
            <a:pPr lvl="2"/>
            <a:r>
              <a:rPr lang="en-US" dirty="0" smtClean="0"/>
              <a:t>DMG, </a:t>
            </a:r>
            <a:r>
              <a:rPr lang="en-US" dirty="0" err="1" smtClean="0"/>
              <a:t>Mazak</a:t>
            </a:r>
            <a:r>
              <a:rPr lang="en-US" dirty="0" smtClean="0"/>
              <a:t>, </a:t>
            </a:r>
            <a:r>
              <a:rPr lang="en-US" dirty="0" err="1" smtClean="0"/>
              <a:t>Hermle</a:t>
            </a:r>
            <a:endParaRPr lang="en-US" dirty="0" smtClean="0"/>
          </a:p>
          <a:p>
            <a:r>
              <a:rPr lang="en-US" dirty="0" smtClean="0"/>
              <a:t>Which Users</a:t>
            </a:r>
          </a:p>
          <a:p>
            <a:pPr lvl="1"/>
            <a:r>
              <a:rPr lang="en-US" dirty="0" smtClean="0"/>
              <a:t>Boeing, Airbus, John Deere, Ford, GM, GE, P&amp;W?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Strawman</a:t>
            </a:r>
            <a:r>
              <a:rPr lang="en-US" dirty="0" smtClean="0"/>
              <a:t>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Team meets every 3 months</a:t>
            </a:r>
          </a:p>
          <a:p>
            <a:pPr lvl="1"/>
            <a:r>
              <a:rPr lang="en-US" dirty="0" smtClean="0"/>
              <a:t>Read test parts</a:t>
            </a:r>
          </a:p>
          <a:p>
            <a:pPr lvl="1"/>
            <a:r>
              <a:rPr lang="en-US" dirty="0" smtClean="0"/>
              <a:t>Verify data</a:t>
            </a:r>
          </a:p>
          <a:p>
            <a:r>
              <a:rPr lang="en-US" dirty="0" smtClean="0"/>
              <a:t>Project goal – read STEP-NC file and create internal database with sufficient detail for immediate post processing</a:t>
            </a:r>
          </a:p>
          <a:p>
            <a:pPr lvl="1"/>
            <a:r>
              <a:rPr lang="en-US" dirty="0" smtClean="0"/>
              <a:t>Cycle 1 – Drilling (6 months)</a:t>
            </a:r>
          </a:p>
          <a:p>
            <a:pPr lvl="1"/>
            <a:r>
              <a:rPr lang="en-US" dirty="0" smtClean="0"/>
              <a:t>Cycle 2 – Pocket Milling (6 months)</a:t>
            </a:r>
          </a:p>
          <a:p>
            <a:pPr lvl="1"/>
            <a:r>
              <a:rPr lang="en-US" dirty="0" smtClean="0"/>
              <a:t>Cycle 3 – Freeform Surfacing (6 months)</a:t>
            </a:r>
          </a:p>
          <a:p>
            <a:r>
              <a:rPr lang="en-US" dirty="0" smtClean="0"/>
              <a:t>Users </a:t>
            </a:r>
          </a:p>
          <a:p>
            <a:pPr lvl="1"/>
            <a:r>
              <a:rPr lang="en-US" dirty="0" smtClean="0"/>
              <a:t>We will prepare the test cases for each cycle</a:t>
            </a:r>
          </a:p>
          <a:p>
            <a:r>
              <a:rPr lang="en-US" dirty="0" smtClean="0"/>
              <a:t>Vendors</a:t>
            </a:r>
          </a:p>
          <a:p>
            <a:pPr lvl="1"/>
            <a:r>
              <a:rPr lang="en-US" dirty="0" smtClean="0"/>
              <a:t>Write software to read the test cases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tx1"/>
          </a:solidFill>
          <a:headEnd type="none" w="lg" len="lg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6617</TotalTime>
  <Words>530</Words>
  <Application>Microsoft Office PowerPoint</Application>
  <PresentationFormat>On-screen Show (4:3)</PresentationFormat>
  <Paragraphs>144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We are in the Standards Business</vt:lpstr>
      <vt:lpstr>Process Interoperability Value Proposition</vt:lpstr>
      <vt:lpstr>Action – send invitation letters</vt:lpstr>
      <vt:lpstr>Value proposition for CAM users</vt:lpstr>
      <vt:lpstr>Project Sketch</vt:lpstr>
      <vt:lpstr>Timeline for commercialization</vt:lpstr>
      <vt:lpstr>Strawman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Hardwick</dc:creator>
  <cp:lastModifiedBy>Martin Hardwick</cp:lastModifiedBy>
  <cp:revision>538</cp:revision>
  <dcterms:created xsi:type="dcterms:W3CDTF">2006-08-16T00:00:00Z</dcterms:created>
  <dcterms:modified xsi:type="dcterms:W3CDTF">2012-07-02T19:51:10Z</dcterms:modified>
</cp:coreProperties>
</file>