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4" r:id="rId2"/>
    <p:sldId id="308" r:id="rId3"/>
    <p:sldId id="312" r:id="rId4"/>
    <p:sldId id="269" r:id="rId5"/>
    <p:sldId id="334" r:id="rId6"/>
    <p:sldId id="346" r:id="rId7"/>
    <p:sldId id="343" r:id="rId8"/>
    <p:sldId id="347" r:id="rId9"/>
    <p:sldId id="345" r:id="rId10"/>
    <p:sldId id="344" r:id="rId11"/>
    <p:sldId id="354" r:id="rId12"/>
    <p:sldId id="348" r:id="rId13"/>
    <p:sldId id="350" r:id="rId14"/>
    <p:sldId id="353" r:id="rId15"/>
    <p:sldId id="349" r:id="rId16"/>
    <p:sldId id="352" r:id="rId17"/>
    <p:sldId id="351" r:id="rId18"/>
    <p:sldId id="35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C730DDF6-2A6D-4224-91D7-65E61B7B0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4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10000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pPr>
              <a:defRPr/>
            </a:pPr>
            <a:fld id="{DFAF407E-0FA7-4FC9-8C39-CB6E80F8B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967288"/>
            <a:ext cx="4967288" cy="471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de texte du masque</a:t>
            </a:r>
          </a:p>
          <a:p>
            <a:pPr lvl="1"/>
            <a:r>
              <a:rPr lang="en-US" noProof="0" smtClean="0"/>
              <a:t>Second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927100"/>
            <a:ext cx="4827588" cy="3614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766121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5715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7145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2860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F317-E5A8-4AAF-8096-72A8A9D62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82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1238B-612E-4CA8-A997-F37EE8CFE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2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12BB-7B0A-4B63-AF69-C18143697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6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7EC9-F961-47A1-849D-1FE173A44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86CA-142A-40F4-8A98-B68986AA6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34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4E68C-940E-4B08-9E91-E117BBED9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06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9C872-33CB-40F5-9D07-DFE31E7FF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5BCA1-C738-40A8-994D-6B6F177C3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91BA4-83DB-4C5C-A2AD-674C28944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9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139B8-A521-4175-9E41-BD4BC9F11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1F9B-7E71-421E-8103-80D47B4B1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4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10000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32BD9FC-C814-4E17-9554-6282AB8AD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5791200" y="152400"/>
            <a:ext cx="3022600" cy="73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r" defTabSz="762000"/>
            <a:r>
              <a:rPr lang="en-US" sz="1400" dirty="0"/>
              <a:t>WG11 Implementation </a:t>
            </a:r>
            <a:r>
              <a:rPr lang="en-US" sz="1400" dirty="0" smtClean="0"/>
              <a:t>Methods</a:t>
            </a:r>
          </a:p>
          <a:p>
            <a:pPr algn="r" defTabSz="762000"/>
            <a:r>
              <a:rPr lang="en-US" sz="1400" dirty="0" smtClean="0"/>
              <a:t>WG11 N302</a:t>
            </a:r>
            <a:endParaRPr lang="en-US" sz="1400" dirty="0"/>
          </a:p>
          <a:p>
            <a:pPr algn="r" defTabSz="762000"/>
            <a:endParaRPr lang="en-US" sz="14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73025" y="6570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6988" y="30163"/>
            <a:ext cx="8890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2800" b="1"/>
              <a:t>ISO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81050" y="228600"/>
            <a:ext cx="9715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200" b="1"/>
              <a:t>TC 184/SC4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400">
          <a:solidFill>
            <a:schemeClr val="tx1"/>
          </a:solidFill>
          <a:latin typeface="+mn-lt"/>
        </a:defRPr>
      </a:lvl3pPr>
      <a:lvl4pPr marL="15621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000">
          <a:solidFill>
            <a:schemeClr val="tx1"/>
          </a:solidFill>
          <a:latin typeface="+mn-lt"/>
        </a:defRPr>
      </a:lvl5pPr>
      <a:lvl6pPr marL="2438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000">
          <a:solidFill>
            <a:schemeClr val="tx1"/>
          </a:solidFill>
          <a:latin typeface="+mn-lt"/>
        </a:defRPr>
      </a:lvl6pPr>
      <a:lvl7pPr marL="2895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000">
          <a:solidFill>
            <a:schemeClr val="tx1"/>
          </a:solidFill>
          <a:latin typeface="+mn-lt"/>
        </a:defRPr>
      </a:lvl7pPr>
      <a:lvl8pPr marL="3352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000">
          <a:solidFill>
            <a:schemeClr val="tx1"/>
          </a:solidFill>
          <a:latin typeface="+mn-lt"/>
        </a:defRPr>
      </a:lvl8pPr>
      <a:lvl9pPr marL="3810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Font typeface="Times New Roman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teptools/PDef-UUID-Anchor-Generator" TargetMode="External"/><Relationship Id="rId2" Type="http://schemas.openxmlformats.org/officeDocument/2006/relationships/hyperlink" Target="https://github.com/steptools/STEPAuthoriz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steptools/P21e3-Merge-Split-Tool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tp://ftp.steptools.com/private/P21e3_DIS_testing/UUID/" TargetMode="External"/><Relationship Id="rId2" Type="http://schemas.openxmlformats.org/officeDocument/2006/relationships/hyperlink" Target="ftp://ftp.steptools.com/private/P21e3_DIS_testing/Digital_signatur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steptools.com/private/P21e3_DIS_testing/ZIP_Assembly/" TargetMode="External"/><Relationship Id="rId4" Type="http://schemas.openxmlformats.org/officeDocument/2006/relationships/hyperlink" Target="ftp://ftp.steptools.com/private/P21e3_DIS_testing/PM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06575"/>
            <a:ext cx="7772400" cy="1470025"/>
          </a:xfrm>
        </p:spPr>
        <p:txBody>
          <a:bodyPr/>
          <a:lstStyle/>
          <a:p>
            <a:r>
              <a:rPr lang="en-US" dirty="0" smtClean="0"/>
              <a:t>Part 21 Edition 3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Final Review</a:t>
            </a:r>
            <a:br>
              <a:rPr lang="en-US" dirty="0" smtClean="0"/>
            </a:br>
            <a:r>
              <a:rPr lang="en-US" dirty="0" smtClean="0"/>
              <a:t>before submission to ISO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553200" cy="1752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Dr. Martin Hardwick</a:t>
            </a:r>
          </a:p>
          <a:p>
            <a:r>
              <a:rPr lang="en-US" dirty="0" smtClean="0"/>
              <a:t>President STEP Tools, Inc.</a:t>
            </a:r>
          </a:p>
          <a:p>
            <a:r>
              <a:rPr lang="en-US" dirty="0" smtClean="0"/>
              <a:t>Team Leader ISO STEP-Manufacturing</a:t>
            </a:r>
          </a:p>
          <a:p>
            <a:r>
              <a:rPr lang="en-US" dirty="0" smtClean="0"/>
              <a:t>Professor of Computer Science, RPI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37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source* for digital signatures is at: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github.com/steptools/STEPAuthorize</a:t>
            </a:r>
            <a:endParaRPr lang="en-US" sz="1800" dirty="0" smtClean="0"/>
          </a:p>
          <a:p>
            <a:r>
              <a:rPr lang="en-US" dirty="0" smtClean="0"/>
              <a:t>Open source for making UUID anchors is at: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github.com/steptools/PDef-UUID-Anchor-Generator</a:t>
            </a:r>
            <a:endParaRPr lang="en-US" sz="1800" dirty="0" smtClean="0"/>
          </a:p>
          <a:p>
            <a:r>
              <a:rPr lang="en-US" dirty="0" smtClean="0"/>
              <a:t>Open source for splitting and merging STEP files is at:</a:t>
            </a:r>
          </a:p>
          <a:p>
            <a:pPr lvl="1"/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github.com/steptools/P21e3-Merge-Split-Tools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648200"/>
            <a:ext cx="6934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/>
              <a:t>The applications use the personal edition of ST-Developer, which is a free download at: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sz="1800" dirty="0"/>
              <a:t>http://www.steptools.com/products/stdev/personal.html</a:t>
            </a:r>
          </a:p>
        </p:txBody>
      </p:sp>
    </p:spTree>
    <p:extLst>
      <p:ext uri="{BB962C8B-B14F-4D97-AF65-F5344CB8AC3E}">
        <p14:creationId xmlns:p14="http://schemas.microsoft.com/office/powerpoint/2010/main" val="194150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9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</a:t>
            </a:r>
            <a:br>
              <a:rPr lang="en-US" dirty="0" smtClean="0"/>
            </a:br>
            <a:r>
              <a:rPr lang="en-US" dirty="0" smtClean="0"/>
              <a:t>the WG11 Test Case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Splitting procedure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Split into assembly files and geometry files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Assign UUID to each instance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Define PMI for each instance.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Define anchors for next higher placements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Define references to assembly components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28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1. Split into files</a:t>
            </a:r>
            <a:endParaRPr lang="en-US" dirty="0"/>
          </a:p>
        </p:txBody>
      </p:sp>
      <p:sp>
        <p:nvSpPr>
          <p:cNvPr id="4" name="Flowchart: Document 3"/>
          <p:cNvSpPr/>
          <p:nvPr/>
        </p:nvSpPr>
        <p:spPr bwMode="auto">
          <a:xfrm>
            <a:off x="3962400" y="1828800"/>
            <a:ext cx="990600" cy="458629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/>
              <a:t>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ut.stp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Flowchart: Document 4"/>
          <p:cNvSpPr/>
          <p:nvPr/>
        </p:nvSpPr>
        <p:spPr bwMode="auto">
          <a:xfrm>
            <a:off x="304800" y="2803071"/>
            <a:ext cx="1219200" cy="458629"/>
          </a:xfrm>
          <a:prstGeom prst="flowChartDocumen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white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Flowchart: Document 5"/>
          <p:cNvSpPr/>
          <p:nvPr/>
        </p:nvSpPr>
        <p:spPr bwMode="auto">
          <a:xfrm>
            <a:off x="1676400" y="2803071"/>
            <a:ext cx="1143000" cy="458629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blue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Flowchart: Document 6"/>
          <p:cNvSpPr/>
          <p:nvPr/>
        </p:nvSpPr>
        <p:spPr bwMode="auto">
          <a:xfrm>
            <a:off x="2971800" y="2803071"/>
            <a:ext cx="1143000" cy="458629"/>
          </a:xfrm>
          <a:prstGeom prst="flowChartDocumen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>
                <a:solidFill>
                  <a:schemeClr val="bg1"/>
                </a:solidFill>
              </a:rPr>
              <a:t>black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Flowchart: Document 7"/>
          <p:cNvSpPr/>
          <p:nvPr/>
        </p:nvSpPr>
        <p:spPr bwMode="auto">
          <a:xfrm>
            <a:off x="5029200" y="2833007"/>
            <a:ext cx="1219200" cy="458629"/>
          </a:xfrm>
          <a:prstGeom prst="flowChartDocumen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red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Flowchart: Document 8"/>
          <p:cNvSpPr/>
          <p:nvPr/>
        </p:nvSpPr>
        <p:spPr bwMode="auto">
          <a:xfrm>
            <a:off x="6400800" y="2833007"/>
            <a:ext cx="1143000" cy="458629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cyan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Flowchart: Document 9"/>
          <p:cNvSpPr/>
          <p:nvPr/>
        </p:nvSpPr>
        <p:spPr bwMode="auto">
          <a:xfrm>
            <a:off x="7696200" y="2833007"/>
            <a:ext cx="1143000" cy="458629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green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" name="Straight Arrow Connector 11"/>
          <p:cNvCxnSpPr>
            <a:stCxn id="5" idx="0"/>
            <a:endCxn id="4" idx="1"/>
          </p:cNvCxnSpPr>
          <p:nvPr/>
        </p:nvCxnSpPr>
        <p:spPr bwMode="auto">
          <a:xfrm flipV="1">
            <a:off x="914400" y="2058115"/>
            <a:ext cx="3048000" cy="7449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0"/>
            <a:endCxn id="4" idx="1"/>
          </p:cNvCxnSpPr>
          <p:nvPr/>
        </p:nvCxnSpPr>
        <p:spPr bwMode="auto">
          <a:xfrm flipV="1">
            <a:off x="2247900" y="2058115"/>
            <a:ext cx="1714500" cy="7449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stCxn id="7" idx="0"/>
            <a:endCxn id="4" idx="1"/>
          </p:cNvCxnSpPr>
          <p:nvPr/>
        </p:nvCxnSpPr>
        <p:spPr bwMode="auto">
          <a:xfrm flipV="1">
            <a:off x="3543300" y="2058115"/>
            <a:ext cx="419100" cy="7449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stCxn id="8" idx="0"/>
            <a:endCxn id="4" idx="3"/>
          </p:cNvCxnSpPr>
          <p:nvPr/>
        </p:nvCxnSpPr>
        <p:spPr bwMode="auto">
          <a:xfrm flipH="1" flipV="1">
            <a:off x="4953000" y="2058115"/>
            <a:ext cx="685800" cy="7748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9" idx="0"/>
            <a:endCxn id="4" idx="3"/>
          </p:cNvCxnSpPr>
          <p:nvPr/>
        </p:nvCxnSpPr>
        <p:spPr bwMode="auto">
          <a:xfrm flipH="1" flipV="1">
            <a:off x="4953000" y="2058115"/>
            <a:ext cx="2019300" cy="7748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Straight Arrow Connector 23"/>
          <p:cNvCxnSpPr>
            <a:stCxn id="10" idx="0"/>
            <a:endCxn id="4" idx="3"/>
          </p:cNvCxnSpPr>
          <p:nvPr/>
        </p:nvCxnSpPr>
        <p:spPr bwMode="auto">
          <a:xfrm flipH="1" flipV="1">
            <a:off x="4953000" y="2058115"/>
            <a:ext cx="3314700" cy="7748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Flowchart: Document 24"/>
          <p:cNvSpPr/>
          <p:nvPr/>
        </p:nvSpPr>
        <p:spPr bwMode="auto">
          <a:xfrm>
            <a:off x="1483178" y="3941921"/>
            <a:ext cx="1504950" cy="458629"/>
          </a:xfrm>
          <a:prstGeom prst="flowChartDocumen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L-</a:t>
            </a:r>
            <a:r>
              <a:rPr lang="en-US" sz="1800" dirty="0" err="1" smtClean="0"/>
              <a:t>bracket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6" name="Flowchart: Document 25"/>
          <p:cNvSpPr/>
          <p:nvPr/>
        </p:nvSpPr>
        <p:spPr bwMode="auto">
          <a:xfrm>
            <a:off x="6213020" y="3946071"/>
            <a:ext cx="1504950" cy="458629"/>
          </a:xfrm>
          <a:prstGeom prst="flowChartDocumen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R</a:t>
            </a:r>
            <a:r>
              <a:rPr lang="en-US" sz="1800" dirty="0" smtClean="0"/>
              <a:t>-</a:t>
            </a:r>
            <a:r>
              <a:rPr lang="en-US" sz="1800" dirty="0" err="1" smtClean="0"/>
              <a:t>bracket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28" name="Straight Arrow Connector 27"/>
          <p:cNvCxnSpPr>
            <a:stCxn id="25" idx="0"/>
            <a:endCxn id="5" idx="2"/>
          </p:cNvCxnSpPr>
          <p:nvPr/>
        </p:nvCxnSpPr>
        <p:spPr bwMode="auto">
          <a:xfrm flipH="1" flipV="1">
            <a:off x="914400" y="3231380"/>
            <a:ext cx="1321253" cy="7105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>
            <a:stCxn id="25" idx="0"/>
            <a:endCxn id="6" idx="2"/>
          </p:cNvCxnSpPr>
          <p:nvPr/>
        </p:nvCxnSpPr>
        <p:spPr bwMode="auto">
          <a:xfrm flipV="1">
            <a:off x="2235653" y="3231380"/>
            <a:ext cx="12247" cy="7105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Straight Arrow Connector 31"/>
          <p:cNvCxnSpPr>
            <a:stCxn id="25" idx="0"/>
            <a:endCxn id="7" idx="2"/>
          </p:cNvCxnSpPr>
          <p:nvPr/>
        </p:nvCxnSpPr>
        <p:spPr bwMode="auto">
          <a:xfrm flipV="1">
            <a:off x="2235653" y="3231380"/>
            <a:ext cx="1307647" cy="7105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Straight Arrow Connector 33"/>
          <p:cNvCxnSpPr>
            <a:stCxn id="26" idx="0"/>
            <a:endCxn id="8" idx="2"/>
          </p:cNvCxnSpPr>
          <p:nvPr/>
        </p:nvCxnSpPr>
        <p:spPr bwMode="auto">
          <a:xfrm flipH="1" flipV="1">
            <a:off x="5638800" y="3261316"/>
            <a:ext cx="1326695" cy="6847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>
            <a:stCxn id="26" idx="0"/>
            <a:endCxn id="9" idx="2"/>
          </p:cNvCxnSpPr>
          <p:nvPr/>
        </p:nvCxnSpPr>
        <p:spPr bwMode="auto">
          <a:xfrm flipV="1">
            <a:off x="6965495" y="3261316"/>
            <a:ext cx="6805" cy="6847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Straight Arrow Connector 37"/>
          <p:cNvCxnSpPr>
            <a:stCxn id="26" idx="0"/>
            <a:endCxn id="10" idx="2"/>
          </p:cNvCxnSpPr>
          <p:nvPr/>
        </p:nvCxnSpPr>
        <p:spPr bwMode="auto">
          <a:xfrm flipV="1">
            <a:off x="6965495" y="3261316"/>
            <a:ext cx="1302205" cy="6847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Flowchart: Document 38"/>
          <p:cNvSpPr/>
          <p:nvPr/>
        </p:nvSpPr>
        <p:spPr bwMode="auto">
          <a:xfrm>
            <a:off x="3752850" y="3944642"/>
            <a:ext cx="1504950" cy="458629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/>
              <a:t>b</a:t>
            </a:r>
            <a:r>
              <a:rPr lang="en-US" sz="1800" dirty="0" err="1" smtClean="0"/>
              <a:t>racket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41" name="Straight Arrow Connector 40"/>
          <p:cNvCxnSpPr>
            <a:stCxn id="25" idx="3"/>
            <a:endCxn id="39" idx="1"/>
          </p:cNvCxnSpPr>
          <p:nvPr/>
        </p:nvCxnSpPr>
        <p:spPr bwMode="auto">
          <a:xfrm>
            <a:off x="2988128" y="4171236"/>
            <a:ext cx="764722" cy="27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>
            <a:stCxn id="26" idx="1"/>
            <a:endCxn id="39" idx="3"/>
          </p:cNvCxnSpPr>
          <p:nvPr/>
        </p:nvCxnSpPr>
        <p:spPr bwMode="auto">
          <a:xfrm flipH="1" flipV="1">
            <a:off x="5257800" y="4173957"/>
            <a:ext cx="955220" cy="14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Flowchart: Document 43"/>
          <p:cNvSpPr/>
          <p:nvPr/>
        </p:nvSpPr>
        <p:spPr bwMode="auto">
          <a:xfrm>
            <a:off x="1611765" y="4784271"/>
            <a:ext cx="1247775" cy="458629"/>
          </a:xfrm>
          <a:prstGeom prst="flowChartDocumen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yellow1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</a:p>
        </p:txBody>
      </p:sp>
      <p:cxnSp>
        <p:nvCxnSpPr>
          <p:cNvPr id="46" name="Straight Arrow Connector 45"/>
          <p:cNvCxnSpPr>
            <a:stCxn id="44" idx="0"/>
            <a:endCxn id="25" idx="2"/>
          </p:cNvCxnSpPr>
          <p:nvPr/>
        </p:nvCxnSpPr>
        <p:spPr bwMode="auto">
          <a:xfrm flipV="1">
            <a:off x="2235653" y="4370230"/>
            <a:ext cx="0" cy="4140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Flowchart: Document 50"/>
          <p:cNvSpPr/>
          <p:nvPr/>
        </p:nvSpPr>
        <p:spPr bwMode="auto">
          <a:xfrm>
            <a:off x="6335483" y="4782842"/>
            <a:ext cx="1247775" cy="458629"/>
          </a:xfrm>
          <a:prstGeom prst="flowChartDocumen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yellow2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</a:p>
        </p:txBody>
      </p:sp>
      <p:cxnSp>
        <p:nvCxnSpPr>
          <p:cNvPr id="52" name="Straight Arrow Connector 51"/>
          <p:cNvCxnSpPr>
            <a:stCxn id="51" idx="0"/>
            <a:endCxn id="26" idx="2"/>
          </p:cNvCxnSpPr>
          <p:nvPr/>
        </p:nvCxnSpPr>
        <p:spPr bwMode="auto">
          <a:xfrm flipV="1">
            <a:off x="6959371" y="4374380"/>
            <a:ext cx="6124" cy="4084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871940" y="5415822"/>
            <a:ext cx="54681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Red, green, yellow are PMI files</a:t>
            </a:r>
          </a:p>
          <a:p>
            <a:pPr algn="ctr"/>
            <a:r>
              <a:rPr lang="en-US" dirty="0" smtClean="0"/>
              <a:t>Nut and bracket are geometry files</a:t>
            </a:r>
          </a:p>
          <a:p>
            <a:pPr algn="ctr"/>
            <a:r>
              <a:rPr lang="en-US" dirty="0" smtClean="0"/>
              <a:t>L-</a:t>
            </a:r>
            <a:r>
              <a:rPr lang="en-US" dirty="0"/>
              <a:t>b</a:t>
            </a:r>
            <a:r>
              <a:rPr lang="en-US" dirty="0" smtClean="0"/>
              <a:t>racket and R-bracket are assembly files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36490" y="4796135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AS1.stp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1" idx="1"/>
            <a:endCxn id="44" idx="3"/>
          </p:cNvCxnSpPr>
          <p:nvPr/>
        </p:nvCxnSpPr>
        <p:spPr bwMode="auto">
          <a:xfrm flipH="1" flipV="1">
            <a:off x="2859540" y="5013586"/>
            <a:ext cx="1076950" cy="133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>
            <a:stCxn id="21" idx="3"/>
            <a:endCxn id="51" idx="1"/>
          </p:cNvCxnSpPr>
          <p:nvPr/>
        </p:nvCxnSpPr>
        <p:spPr bwMode="auto">
          <a:xfrm flipV="1">
            <a:off x="5105400" y="5012157"/>
            <a:ext cx="1230083" cy="148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475" y="914399"/>
            <a:ext cx="1804725" cy="147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51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UUID each PMI reference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829" y="1873508"/>
            <a:ext cx="7848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ISO-10303-21;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HEADER;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FILE_DESCRIPTION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 ... 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FILE_NAME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 'nut'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FILE_SCHEMA ( ... 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ANCHOR;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86a45428-819b-4a99-8e9d-cc503e2531f3-manifold&gt;=#10;  // white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f06df0b0-7696-41b2-8f9d-1590826cd462-manifold&gt;=#10;  // blue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46da6244-53c5-4cac-9c90-743f5638de51-manifold&gt;=#10;  // black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5aad893f-8768-4cb6-9175-f8650e8a77d5-manifold&gt;=#10;  // red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efb70fe7-2989-4111-ab26-024c1803fa96-manifold&gt;=#10;  // cyan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cae3a809-d0cb-4e53-a66c-7c1b74c76f20-manifold&gt;=#10;  // green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ENDSEC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10=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MANIFOLD_SOLID_BREP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('100',#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5432);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END-ISO-10303-21;</a:t>
            </a:r>
          </a:p>
        </p:txBody>
      </p:sp>
      <p:sp>
        <p:nvSpPr>
          <p:cNvPr id="5" name="Flowchart: Document 4"/>
          <p:cNvSpPr/>
          <p:nvPr/>
        </p:nvSpPr>
        <p:spPr bwMode="auto">
          <a:xfrm>
            <a:off x="6477000" y="1918471"/>
            <a:ext cx="990600" cy="458629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/>
              <a:t>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ut.stp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07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Define PMI for each instance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829" y="1873508"/>
            <a:ext cx="7848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ISO-10303-21;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HEADER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FILE_DESCRIPTION(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FILE_NAME(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green.stp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FILE_SCHEMA ( ... 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ENDSEC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REFERENCE;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#243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=&lt;nut.stp#cae3a809-d0cb-4e53-a66c-7c1b74c76f20-manifold&gt;;  // green UUID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/************************************************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Application object: SINGLE_STYLED_ITEM (#10)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ITS_PREDEFINED_COLOR: #10, #11, #12, #13, #14, #15, #16, #17, ['green']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#10=STYLED_ITEM('NONE',(#11),#243);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#11=PRESENTATION_STYLE_ASSIGNMENT((#12));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#12=SURFACE_STYLE_USAGE(.BOTH.,#13);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#13=SURFACE_SIDE_STYLE('NONE',(#14));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#14=SURFACE_STYLE_FILL_AREA(#15);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#15=FILL_AREA_STYLE('NONE',(#16));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#16=FILL_AREA_STYLE_COLOUR('NONE',#17);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#17=DRAUGHTING_PRE_DEFINED_COLOUR('green');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#20=MECHANICAL_DESIGN_GEOMETRIC_PRESENTATION_REPRESENTATION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('',(#10),$);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END-ISO-10303-21;</a:t>
            </a:r>
          </a:p>
        </p:txBody>
      </p:sp>
      <p:sp>
        <p:nvSpPr>
          <p:cNvPr id="5" name="Flowchart: Document 4"/>
          <p:cNvSpPr/>
          <p:nvPr/>
        </p:nvSpPr>
        <p:spPr bwMode="auto">
          <a:xfrm>
            <a:off x="6705600" y="2057400"/>
            <a:ext cx="1143000" cy="458629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green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41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Define anchors for </a:t>
            </a:r>
            <a:br>
              <a:rPr lang="en-US" dirty="0" smtClean="0"/>
            </a:br>
            <a:r>
              <a:rPr lang="en-US" dirty="0" smtClean="0"/>
              <a:t>next higher assembly placement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829" y="1873508"/>
            <a:ext cx="7848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0000" lnSpcReduction="20000"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ISO-10303-21;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HEADER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FILE_DESCRIPTION(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FILE_NAME(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green.stp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FILE_SCHEMA ( ... 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ENDSEC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ANCHOR;  // for reference in next higher assembly placement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&lt;cae3a809-d0cb-4e53-a66c-7c1b74c76f20-product_definition&gt; = #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100;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cae3a809-d0cb-4e53-a66c-7c1b74c76f20-axis_placement&gt;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#200;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cae3a809-d0cb-4e53-a66c-7c1b74c76f20-shape_representation&gt;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#300;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REFERENCE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#243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=&lt;nut.stp#cae3a809-d0cb-4e53-a66c-7c1b74c76f20-manifold&gt;;  // green UUID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#100=&lt;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nut.stp#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cae3a809-d0cb-4e53-a66c-7c1b74c76f20-product_definition&gt;;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#200=&lt;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nut.stp#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cae3a809-d0cb-4e53-a66c-7c1b74c76f20-axis_placement&gt;;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#300=&lt;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nut.stp#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cae3a809-d0cb-4e53-a66c-7c1b74c76f20-shape_representation&gt;;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ENDSEC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/************************************************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Application object: SINGLE_STYLED_ITEM (#10)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ITS_PREDEFINED_COLOR: #10, #11, #12, #13, #14, #15, #16, #17, ['green']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#10=STYLED_ITEM('NONE',(#11),#243);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#11=PRESENTATION_STYLE_ASSIGNMENT((#12));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#12=SURFACE_STYLE_USAGE(.BOTH.,#13);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#13=SURFACE_SIDE_STYLE('NONE',(#14));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#14=SURFACE_STYLE_FILL_AREA(#15);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#15=FILL_AREA_STYLE('NONE',(#16));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#16=FILL_AREA_STYLE_COLOUR('NONE',#17);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#17=DRAUGHTING_PRE_DEFINED_COLOUR('green');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#20=MECHANICAL_DESIGN_GEOMETRIC_PRESENTATION_REPRESENTATION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('',(#10),$);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END-ISO-10303-21;</a:t>
            </a:r>
          </a:p>
        </p:txBody>
      </p:sp>
      <p:sp>
        <p:nvSpPr>
          <p:cNvPr id="5" name="Flowchart: Document 4"/>
          <p:cNvSpPr/>
          <p:nvPr/>
        </p:nvSpPr>
        <p:spPr bwMode="auto">
          <a:xfrm>
            <a:off x="6705600" y="2057400"/>
            <a:ext cx="1143000" cy="458629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 smtClean="0"/>
              <a:t>green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73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Define references to components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87828" y="1873508"/>
            <a:ext cx="8098971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ISO-10303-21;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HEADER;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FILE_DESCRIPTION( … 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FILE_NAME( R-Bracket 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FILE_SCHEMA ( … 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ANCHOR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// UUIDS for R-bracket will be referenced in the AS1 assembly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&lt;7bf67468-59c4-42e0-88d8-24947b87898a-product_definition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&gt;=#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10;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&lt;7bf67468-59c4-42e0-88d8-24947b87898a-shape_representation&gt;=#13;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&lt;7bf67468-59c4-42e0-88d8-24947b87898a-axis_placement&gt;=#18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shape will be colored by yellow2.stp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7bf67468-59c4-42e0-88d8-24947b87898a-manifold&gt;=#70;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REFERENCE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// to bolts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#59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=&lt;green.stp#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cae3a809-d0cb-4e53-a66c-7c1b74c76f20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-product_definition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#60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=&lt;green.stp#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cae3a809-d0cb-4e53-a66c-7c1b74c76f20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-axis_placement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#61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=&lt;green.stp#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cae3a809-d0cb-4e53-a66c-7c1b74c76f20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-shape_representation&gt;;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to bracket for underlying geometry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#70=&lt;bracket.stp#7bf67468-59c4-42e0-88d8-24947b87898a-manifold&gt;;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ENDSEC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Entities to define the R-Bracket assembly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lowchart: Document 4"/>
          <p:cNvSpPr/>
          <p:nvPr/>
        </p:nvSpPr>
        <p:spPr bwMode="auto">
          <a:xfrm>
            <a:off x="6125935" y="2057400"/>
            <a:ext cx="1504950" cy="458629"/>
          </a:xfrm>
          <a:prstGeom prst="flowChartDocumen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R</a:t>
            </a:r>
            <a:r>
              <a:rPr lang="en-US" sz="1800" dirty="0" smtClean="0"/>
              <a:t>-</a:t>
            </a:r>
            <a:r>
              <a:rPr lang="en-US" sz="1800" dirty="0" err="1" smtClean="0"/>
              <a:t>bracket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</a:rPr>
              <a:t>.stp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202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Geometry is not duplicated</a:t>
            </a:r>
          </a:p>
          <a:p>
            <a:r>
              <a:rPr lang="en-US" dirty="0" smtClean="0"/>
              <a:t>Each component has its own PMI file</a:t>
            </a:r>
          </a:p>
          <a:p>
            <a:r>
              <a:rPr lang="en-US" dirty="0" smtClean="0"/>
              <a:t>Organization is optional – data can be merged into one file</a:t>
            </a:r>
          </a:p>
          <a:p>
            <a:r>
              <a:rPr lang="en-US" dirty="0" smtClean="0"/>
              <a:t>Hierarchical organization is probably going to be preferred</a:t>
            </a:r>
          </a:p>
          <a:p>
            <a:r>
              <a:rPr lang="en-US" dirty="0" smtClean="0"/>
              <a:t>Multi-file ZIP will make the data easy to share and manage</a:t>
            </a:r>
          </a:p>
          <a:p>
            <a:r>
              <a:rPr lang="en-US" dirty="0" smtClean="0"/>
              <a:t>Requires e3 except for the geometry files which can be left as e2 by putting the anchors into the PMI files</a:t>
            </a:r>
          </a:p>
        </p:txBody>
      </p:sp>
    </p:spTree>
    <p:extLst>
      <p:ext uri="{BB962C8B-B14F-4D97-AF65-F5344CB8AC3E}">
        <p14:creationId xmlns:p14="http://schemas.microsoft.com/office/powerpoint/2010/main" val="35620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21 Editions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dirty="0" smtClean="0"/>
              <a:t>Very successful - edition 1 in 1994, edition 2 in 2002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mplemented by all the CAD, CAM and BIM vendors.</a:t>
            </a:r>
          </a:p>
          <a:p>
            <a:pPr lvl="1"/>
            <a:r>
              <a:rPr lang="en-US" dirty="0" smtClean="0"/>
              <a:t>Upward compatible across many, many enhancements.</a:t>
            </a:r>
          </a:p>
          <a:p>
            <a:pPr lvl="1"/>
            <a:r>
              <a:rPr lang="en-US" dirty="0" smtClean="0"/>
              <a:t>Very fast performance by translation systems.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Designed for easy implementation</a:t>
            </a:r>
          </a:p>
          <a:p>
            <a:pPr lvl="1"/>
            <a:r>
              <a:rPr lang="en-US" dirty="0" smtClean="0"/>
              <a:t>Minimal data format for maximal upward compatibility.</a:t>
            </a:r>
          </a:p>
          <a:p>
            <a:pPr lvl="1"/>
            <a:r>
              <a:rPr lang="en-US" dirty="0" smtClean="0"/>
              <a:t>No URI’s, OIDs of other fancy features.</a:t>
            </a:r>
          </a:p>
          <a:p>
            <a:pPr lvl="1"/>
            <a:r>
              <a:rPr lang="en-US" dirty="0" smtClean="0"/>
              <a:t>No concessions to easy data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42921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 of Part 21 Edition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Massive Product Models</a:t>
            </a:r>
          </a:p>
          <a:p>
            <a:pPr lvl="1"/>
            <a:r>
              <a:rPr lang="en-US" dirty="0"/>
              <a:t>Divide large files into multiple smaller files</a:t>
            </a:r>
          </a:p>
          <a:p>
            <a:pPr lvl="1"/>
            <a:r>
              <a:rPr lang="en-US" dirty="0" smtClean="0"/>
              <a:t>Support data linking outside of a </a:t>
            </a:r>
            <a:r>
              <a:rPr lang="en-US" dirty="0" smtClean="0"/>
              <a:t>single CAD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With appropriate abstraction, modularity and security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Crowdsourcing</a:t>
            </a:r>
          </a:p>
          <a:p>
            <a:pPr lvl="1"/>
            <a:r>
              <a:rPr lang="en-US" dirty="0" smtClean="0"/>
              <a:t>Enable easier programming</a:t>
            </a:r>
            <a:endParaRPr lang="en-US" dirty="0"/>
          </a:p>
          <a:p>
            <a:pPr lvl="1"/>
            <a:r>
              <a:rPr lang="en-US" dirty="0" smtClean="0"/>
              <a:t>Make room for efficient data structures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intelligence using JavaScript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609600" y="1371600"/>
            <a:ext cx="78486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ISO-10303-21;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HEADER;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FILE_DESCRIPTION( ...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FILE_NAME( ... 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FILE_SCHEMA ( ... 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ANCHOR;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tool_tip_face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#100;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&lt;UUID&gt;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#100;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tool_tip_unused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$;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REFERENCE;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#1234 = &lt;http://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www.tool.com/mill#bottom_face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#1235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&lt;http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://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www.tool.com/mill#bottom_face_rep&gt;;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#100= CHAIN_BASED_GEOMETRIC_ITEM_SPECIFIC_USAGE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( . . ., #1234, (#1235,#22,#23) . . .);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ENDSEC;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END-ISO-10303-21;</a:t>
            </a:r>
          </a:p>
        </p:txBody>
      </p:sp>
      <p:sp>
        <p:nvSpPr>
          <p:cNvPr id="5123" name="Title 4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Anchors and 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1800" y="3138151"/>
            <a:ext cx="16002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In-bound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4419600"/>
            <a:ext cx="16002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Out-bound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5486400"/>
            <a:ext cx="1600200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Nearly Unchanged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1981200"/>
          </a:xfrm>
        </p:spPr>
        <p:txBody>
          <a:bodyPr/>
          <a:lstStyle/>
          <a:p>
            <a:r>
              <a:rPr lang="en-US" dirty="0" smtClean="0"/>
              <a:t>Signature based on hash of contents and crypto key</a:t>
            </a:r>
          </a:p>
          <a:p>
            <a:r>
              <a:rPr lang="en-US" dirty="0"/>
              <a:t>Assures source of data and absence of tampering</a:t>
            </a:r>
          </a:p>
          <a:p>
            <a:r>
              <a:rPr lang="en-US" dirty="0" smtClean="0"/>
              <a:t>Placed at end of file - Multiple signatures allowed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016" y="4350603"/>
            <a:ext cx="6744154" cy="101566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dirty="0"/>
              <a:t>SIGNATURE; </a:t>
            </a:r>
            <a:br>
              <a:rPr lang="en-US" sz="1200" dirty="0"/>
            </a:br>
            <a:r>
              <a:rPr lang="en-US" sz="1200" dirty="0"/>
              <a:t>vnjfn457vfu0+v8vhn9vnfnvbgbjdnvnjfn457vfu0+v8vhn9vnfnvbgbjdnvnjfn457vfu0+v8vhn9vnfnvbgbjdn </a:t>
            </a:r>
            <a:br>
              <a:rPr lang="en-US" sz="1200" dirty="0"/>
            </a:br>
            <a:r>
              <a:rPr lang="en-US" sz="1200" dirty="0" smtClean="0"/>
              <a:t>buic889ruivuj890fv89vbhfuntf565sdfujhiofbhf789d0bhfgbhfguvbh78vfvvbhbvydu8vbffvbdsuivdfvbfuy6</a:t>
            </a:r>
          </a:p>
          <a:p>
            <a:r>
              <a:rPr lang="en-US" sz="1200" dirty="0" smtClean="0"/>
              <a:t>….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END_SECTION;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8014" y="5569803"/>
            <a:ext cx="6744153" cy="101566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SIGNATURE; </a:t>
            </a:r>
            <a:br>
              <a:rPr lang="en-US" sz="1200" dirty="0"/>
            </a:br>
            <a:r>
              <a:rPr lang="en-US" sz="1200" dirty="0" smtClean="0"/>
              <a:t>A1yBCCQAc27kxxdf3iMQTxg+4jKqYRN6TPnHmV3ZQfyFwmj5Bf76SkvHx0DnJN3Ofpzh2x7n4Ui+nxuu7JeuP3YYNWj4Qo8Etn/3/26nRKdM3tTWapUo3F7Ul5GPOEi+uZ/jYNyagLwvulNFM5sqUdI01Nx6</a:t>
            </a:r>
          </a:p>
          <a:p>
            <a:r>
              <a:rPr lang="en-US" sz="1200" dirty="0" smtClean="0"/>
              <a:t>….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END_SECTION;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15200" y="4618910"/>
            <a:ext cx="1680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signature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315200" y="5707788"/>
            <a:ext cx="1747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signature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8015" y="3429000"/>
            <a:ext cx="6744153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DATA;</a:t>
            </a:r>
          </a:p>
          <a:p>
            <a:r>
              <a:rPr lang="en-US" sz="1200" dirty="0" smtClean="0"/>
              <a:t>…..</a:t>
            </a:r>
          </a:p>
          <a:p>
            <a:r>
              <a:rPr lang="en-US" sz="1200" dirty="0" smtClean="0"/>
              <a:t>END_SECTION;</a:t>
            </a:r>
          </a:p>
          <a:p>
            <a:r>
              <a:rPr lang="en-US" sz="1200" dirty="0" smtClean="0"/>
              <a:t>END_ISO10303-21;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194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26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Multi-file ZIPs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1981200"/>
          </a:xfrm>
        </p:spPr>
        <p:txBody>
          <a:bodyPr/>
          <a:lstStyle/>
          <a:p>
            <a:r>
              <a:rPr lang="en-US" dirty="0" smtClean="0"/>
              <a:t>ZIP can contain many files</a:t>
            </a:r>
          </a:p>
          <a:p>
            <a:r>
              <a:rPr lang="en-US" dirty="0" smtClean="0"/>
              <a:t>ISO-10303.p21 is used as root </a:t>
            </a:r>
          </a:p>
          <a:p>
            <a:r>
              <a:rPr lang="en-US" dirty="0" smtClean="0"/>
              <a:t>External references are to the root and forwarded to subsidiaries</a:t>
            </a:r>
          </a:p>
          <a:p>
            <a:r>
              <a:rPr lang="en-US" dirty="0"/>
              <a:t>R</a:t>
            </a:r>
            <a:r>
              <a:rPr lang="en-US" dirty="0" smtClean="0"/>
              <a:t>oot signature also signs the subsidiaries (like JAR files)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696794" y="4953000"/>
            <a:ext cx="3429000" cy="11430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8907" y="4343400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Multi-file ZIP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 bwMode="auto">
          <a:xfrm>
            <a:off x="3849194" y="5196112"/>
            <a:ext cx="1219200" cy="688848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ISO-10303.p21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References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FF0000"/>
                </a:solidFill>
              </a:rPr>
              <a:t>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ignature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9194" y="4953000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Root file</a:t>
            </a:r>
            <a:endParaRPr lang="en-US" sz="1200" dirty="0"/>
          </a:p>
        </p:txBody>
      </p:sp>
      <p:sp>
        <p:nvSpPr>
          <p:cNvPr id="10" name="Flowchart: Document 9"/>
          <p:cNvSpPr/>
          <p:nvPr/>
        </p:nvSpPr>
        <p:spPr bwMode="auto">
          <a:xfrm>
            <a:off x="5525594" y="5051244"/>
            <a:ext cx="1219200" cy="282756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err="1" smtClean="0"/>
              <a:t>Assembly.stp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Flowchart: Document 11"/>
          <p:cNvSpPr/>
          <p:nvPr/>
        </p:nvSpPr>
        <p:spPr bwMode="auto">
          <a:xfrm>
            <a:off x="5525594" y="5410200"/>
            <a:ext cx="1219200" cy="304800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err="1" smtClean="0"/>
              <a:t>Geometry.stp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Flowchart: Document 12"/>
          <p:cNvSpPr/>
          <p:nvPr/>
        </p:nvSpPr>
        <p:spPr bwMode="auto">
          <a:xfrm>
            <a:off x="5525594" y="5754624"/>
            <a:ext cx="1219200" cy="265176"/>
          </a:xfrm>
          <a:prstGeom prst="flowChartDocumen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err="1" smtClean="0"/>
              <a:t>PMI.stp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>
            <a:endCxn id="10" idx="1"/>
          </p:cNvCxnSpPr>
          <p:nvPr/>
        </p:nvCxnSpPr>
        <p:spPr bwMode="auto">
          <a:xfrm flipV="1">
            <a:off x="4687394" y="5192622"/>
            <a:ext cx="838200" cy="3699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endCxn id="12" idx="1"/>
          </p:cNvCxnSpPr>
          <p:nvPr/>
        </p:nvCxnSpPr>
        <p:spPr bwMode="auto">
          <a:xfrm>
            <a:off x="4687394" y="5562600"/>
            <a:ext cx="8382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>
            <a:endCxn id="13" idx="1"/>
          </p:cNvCxnSpPr>
          <p:nvPr/>
        </p:nvCxnSpPr>
        <p:spPr bwMode="auto">
          <a:xfrm>
            <a:off x="4687394" y="5562600"/>
            <a:ext cx="838200" cy="3246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ight Arrow 23"/>
          <p:cNvSpPr/>
          <p:nvPr/>
        </p:nvSpPr>
        <p:spPr bwMode="auto">
          <a:xfrm>
            <a:off x="2947307" y="5240274"/>
            <a:ext cx="597408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8200" y="5105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External references are to root file only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4687394" y="6096000"/>
            <a:ext cx="111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Wing.stpz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29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772400" cy="4114800"/>
          </a:xfrm>
        </p:spPr>
        <p:txBody>
          <a:bodyPr/>
          <a:lstStyle/>
          <a:p>
            <a:r>
              <a:rPr lang="en-US" dirty="0"/>
              <a:t>Character set updated to UTF-8 ISO 10646</a:t>
            </a:r>
          </a:p>
          <a:p>
            <a:r>
              <a:rPr lang="en-US" dirty="0" smtClean="0"/>
              <a:t>Anchor section enables UUID references into the data</a:t>
            </a:r>
          </a:p>
          <a:p>
            <a:r>
              <a:rPr lang="en-US" dirty="0"/>
              <a:t>Signature </a:t>
            </a:r>
            <a:r>
              <a:rPr lang="en-US" dirty="0" smtClean="0"/>
              <a:t>section </a:t>
            </a:r>
            <a:r>
              <a:rPr lang="en-US" dirty="0"/>
              <a:t>prevents tampering</a:t>
            </a:r>
          </a:p>
          <a:p>
            <a:r>
              <a:rPr lang="en-US" dirty="0" smtClean="0"/>
              <a:t>Reference section enables references out of the data</a:t>
            </a:r>
          </a:p>
          <a:p>
            <a:r>
              <a:rPr lang="en-US" dirty="0" smtClean="0"/>
              <a:t>ZIP/directories </a:t>
            </a:r>
            <a:r>
              <a:rPr lang="en-US" dirty="0"/>
              <a:t>for modularity and abstraction</a:t>
            </a:r>
          </a:p>
          <a:p>
            <a:r>
              <a:rPr lang="en-US" dirty="0"/>
              <a:t>V</a:t>
            </a:r>
            <a:r>
              <a:rPr lang="en-US" dirty="0" smtClean="0"/>
              <a:t>alues and EXPRESS constants in data section</a:t>
            </a:r>
          </a:p>
          <a:p>
            <a:r>
              <a:rPr lang="en-US" dirty="0" smtClean="0"/>
              <a:t>JavaScript for intelligent applications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" y="3200400"/>
            <a:ext cx="8763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76200" y="4038600"/>
            <a:ext cx="8763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non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52400" y="243840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CC1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03" y="3348335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CC2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262735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CC3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6215" y="5105400"/>
            <a:ext cx="6333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CC1 does not disturb existing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3799" y="5579906"/>
            <a:ext cx="7273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CC2 requires a pre-processor to resolve the references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091535"/>
            <a:ext cx="8974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CC3 is a new class of implementation for intelligent manufacturing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3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Wg11 Testing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267200" y="1600200"/>
            <a:ext cx="4572000" cy="5173580"/>
            <a:chOff x="4267200" y="1600200"/>
            <a:chExt cx="4572000" cy="5173580"/>
          </a:xfrm>
        </p:grpSpPr>
        <p:sp>
          <p:nvSpPr>
            <p:cNvPr id="9" name="TextBox 8"/>
            <p:cNvSpPr txBox="1"/>
            <p:nvPr/>
          </p:nvSpPr>
          <p:spPr>
            <a:xfrm>
              <a:off x="5053272" y="1600200"/>
              <a:ext cx="25667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PMI individualized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97477" y="4343400"/>
              <a:ext cx="1141723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Like LOTAR</a:t>
              </a:r>
            </a:p>
            <a:p>
              <a:pPr algn="r"/>
              <a:r>
                <a:rPr lang="en-US" sz="1400" dirty="0" smtClean="0"/>
                <a:t>Test Case 4</a:t>
              </a:r>
              <a:endParaRPr lang="en-US" sz="1400" dirty="0"/>
            </a:p>
          </p:txBody>
        </p: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2096830"/>
              <a:ext cx="2963950" cy="2295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4584016"/>
              <a:ext cx="4338638" cy="2189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269971" y="1600200"/>
            <a:ext cx="3540029" cy="5181600"/>
            <a:chOff x="269971" y="1600200"/>
            <a:chExt cx="3540029" cy="5181600"/>
          </a:xfrm>
        </p:grpSpPr>
        <p:sp>
          <p:nvSpPr>
            <p:cNvPr id="8" name="TextBox 7"/>
            <p:cNvSpPr txBox="1"/>
            <p:nvPr/>
          </p:nvSpPr>
          <p:spPr>
            <a:xfrm>
              <a:off x="381000" y="1600200"/>
              <a:ext cx="2935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PMI same for all bolts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68277" y="4343400"/>
              <a:ext cx="1141723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Like LOTAR</a:t>
              </a:r>
            </a:p>
            <a:p>
              <a:pPr algn="r"/>
              <a:r>
                <a:rPr lang="en-US" sz="1400" dirty="0" smtClean="0"/>
                <a:t>Test Case 1</a:t>
              </a:r>
              <a:endParaRPr lang="en-US" sz="1400" dirty="0"/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1" y="2096831"/>
              <a:ext cx="3243262" cy="2253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691627"/>
              <a:ext cx="2921164" cy="2090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3498525" y="2537333"/>
            <a:ext cx="1149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One</a:t>
            </a:r>
          </a:p>
          <a:p>
            <a:pPr algn="ctr"/>
            <a:r>
              <a:rPr lang="en-US" dirty="0" smtClean="0"/>
              <a:t>P21 file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828223" y="2590800"/>
            <a:ext cx="1269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Many</a:t>
            </a:r>
          </a:p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P21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50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LOTAR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Test case 1 – Single file AS1 with assembly tolerances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1"/>
                </a:solidFill>
              </a:rPr>
              <a:t>CC1</a:t>
            </a:r>
            <a:r>
              <a:rPr lang="en-US" dirty="0" smtClean="0"/>
              <a:t> to add a digital signature</a:t>
            </a:r>
          </a:p>
          <a:p>
            <a:pPr lvl="1"/>
            <a:r>
              <a:rPr lang="en-US" sz="1800" dirty="0">
                <a:hlinkClick r:id="rId2"/>
              </a:rPr>
              <a:t>ftp://ftp.steptools.com/private/P21e3_DIS_testing/Digital_signatures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dirty="0" smtClean="0"/>
              <a:t>Test case 2 – Test Case 1 with external geometry files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1"/>
                </a:solidFill>
              </a:rPr>
              <a:t>CC1</a:t>
            </a:r>
            <a:r>
              <a:rPr lang="en-US" dirty="0" smtClean="0"/>
              <a:t> to UUID the PMI geometry instances</a:t>
            </a:r>
          </a:p>
          <a:p>
            <a:pPr lvl="1"/>
            <a:r>
              <a:rPr lang="en-US" sz="1800" dirty="0">
                <a:hlinkClick r:id="rId3"/>
              </a:rPr>
              <a:t>ftp://ftp.steptools.com/private/P21e3_DIS_testing/UUID</a:t>
            </a:r>
            <a:r>
              <a:rPr lang="en-US" sz="1800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Test case 3 – Test Case 2 with side bar PMI file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2"/>
                </a:solidFill>
              </a:rPr>
              <a:t>CC2</a:t>
            </a:r>
            <a:r>
              <a:rPr lang="en-US" dirty="0" smtClean="0"/>
              <a:t> to enable references from PMI to geometry</a:t>
            </a:r>
          </a:p>
          <a:p>
            <a:pPr lvl="1"/>
            <a:r>
              <a:rPr lang="en-US" sz="1800" dirty="0">
                <a:hlinkClick r:id="rId4"/>
              </a:rPr>
              <a:t>ftp://ftp.steptools.com/private/P21e3_DIS_testing/PMI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r>
              <a:rPr lang="en-US" dirty="0" smtClean="0"/>
              <a:t>Test case 4 – Test Case 3 with nested assembly files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solidFill>
                  <a:schemeClr val="accent2"/>
                </a:solidFill>
              </a:rPr>
              <a:t>CC2</a:t>
            </a:r>
            <a:r>
              <a:rPr lang="en-US" dirty="0" smtClean="0"/>
              <a:t> to enable multi-file ZIP</a:t>
            </a:r>
          </a:p>
          <a:p>
            <a:pPr lvl="1"/>
            <a:r>
              <a:rPr lang="en-US" sz="1800" dirty="0">
                <a:hlinkClick r:id="rId5"/>
              </a:rPr>
              <a:t>ftp://ftp.steptools.com/private/P21e3_DIS_testing/ZIP_Assembly</a:t>
            </a:r>
            <a:r>
              <a:rPr lang="en-US" sz="1800" dirty="0" smtClean="0">
                <a:hlinkClick r:id="rId5"/>
              </a:rPr>
              <a:t>/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493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av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8F3AA6"/>
      </a:folHlink>
    </a:clrScheme>
    <a:fontScheme name="Dav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</a:objectDefaults>
  <a:extraClrSchemeLst>
    <a:extraClrScheme>
      <a:clrScheme name="Dav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v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v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v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v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v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v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12141</TotalTime>
  <Pages>17</Pages>
  <Words>1239</Words>
  <Application>Microsoft Office PowerPoint</Application>
  <PresentationFormat>On-screen Show (4:3)</PresentationFormat>
  <Paragraphs>286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Dave</vt:lpstr>
      <vt:lpstr>Part 21 Edition 3  Final Review before submission to ISO  </vt:lpstr>
      <vt:lpstr>Part 21 Editions 1 &amp; 2</vt:lpstr>
      <vt:lpstr>Design goals of Part 21 Edition 3</vt:lpstr>
      <vt:lpstr>Anchors and References</vt:lpstr>
      <vt:lpstr>Signatures</vt:lpstr>
      <vt:lpstr>Multi-file ZIPs</vt:lpstr>
      <vt:lpstr>Conformance Classes</vt:lpstr>
      <vt:lpstr>Wg11 Testing</vt:lpstr>
      <vt:lpstr>LOTAR Suggestions</vt:lpstr>
      <vt:lpstr>Getting Started</vt:lpstr>
      <vt:lpstr>Backup</vt:lpstr>
      <vt:lpstr>More on the WG11 Test Case</vt:lpstr>
      <vt:lpstr> 1. Split into files</vt:lpstr>
      <vt:lpstr>2. UUID each PMI reference</vt:lpstr>
      <vt:lpstr>3. Define PMI for each instance</vt:lpstr>
      <vt:lpstr>4. Define anchors for  next higher assembly placement</vt:lpstr>
      <vt:lpstr>5. Define references to components</vt:lpstr>
      <vt:lpstr>Summary</vt:lpstr>
    </vt:vector>
  </TitlesOfParts>
  <Company>STEP Tools,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11</dc:title>
  <dc:subject>WG11 in San Diego</dc:subject>
  <dc:creator>Dave Loffredo</dc:creator>
  <cp:lastModifiedBy>Martin Hardwick</cp:lastModifiedBy>
  <cp:revision>957</cp:revision>
  <cp:lastPrinted>2000-02-17T02:19:36Z</cp:lastPrinted>
  <dcterms:created xsi:type="dcterms:W3CDTF">1999-01-27T23:51:52Z</dcterms:created>
  <dcterms:modified xsi:type="dcterms:W3CDTF">2015-06-09T14:48:15Z</dcterms:modified>
</cp:coreProperties>
</file>